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61" r:id="rId7"/>
    <p:sldId id="262" r:id="rId8"/>
    <p:sldId id="258" r:id="rId9"/>
    <p:sldId id="259" r:id="rId10"/>
    <p:sldId id="263" r:id="rId11"/>
    <p:sldId id="264" r:id="rId12"/>
    <p:sldId id="260" r:id="rId13"/>
    <p:sldId id="265" r:id="rId14"/>
    <p:sldId id="266" r:id="rId15"/>
    <p:sldId id="269" r:id="rId16"/>
    <p:sldId id="267" r:id="rId17"/>
    <p:sldId id="268"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59" d="100"/>
          <a:sy n="159" d="100"/>
        </p:scale>
        <p:origin x="306"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10.png>
</file>

<file path=ppt/media/image11.jpg>
</file>

<file path=ppt/media/image2.jpg>
</file>

<file path=ppt/media/image3.png>
</file>

<file path=ppt/media/image4.jpg>
</file>

<file path=ppt/media/image5.jpg>
</file>

<file path=ppt/media/image6.jpg>
</file>

<file path=ppt/media/image7.gif>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699A9-7B41-00A9-8CF5-7098018C36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5047114-3C01-A70F-81E7-CC23BF085A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C68C5B-5BAE-2D42-58D5-B32E9DD9E0C3}"/>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5" name="Footer Placeholder 4">
            <a:extLst>
              <a:ext uri="{FF2B5EF4-FFF2-40B4-BE49-F238E27FC236}">
                <a16:creationId xmlns:a16="http://schemas.microsoft.com/office/drawing/2014/main" id="{FB46E524-C479-DE46-6A72-3D64AFF088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61ACC7-52DF-CD0D-6863-32472E7F45E8}"/>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1177152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57231-B1B3-2BDC-8D1E-F7A1589108F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F99948-3029-8958-B67E-E01D342975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E7B9C7-4434-3C69-13EC-C7D6979E97BB}"/>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5" name="Footer Placeholder 4">
            <a:extLst>
              <a:ext uri="{FF2B5EF4-FFF2-40B4-BE49-F238E27FC236}">
                <a16:creationId xmlns:a16="http://schemas.microsoft.com/office/drawing/2014/main" id="{4266838D-9B38-F2AF-A038-57D90A5010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ECBB0-337B-BF51-6786-99A56F19C655}"/>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1165586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83B1EE-3B35-8C72-2361-9623D1081FA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92AE66-4249-1F49-5214-DAE7F70F66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526AEF-9341-937D-1DAD-AD087E51F65D}"/>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5" name="Footer Placeholder 4">
            <a:extLst>
              <a:ext uri="{FF2B5EF4-FFF2-40B4-BE49-F238E27FC236}">
                <a16:creationId xmlns:a16="http://schemas.microsoft.com/office/drawing/2014/main" id="{60001E7D-7F98-8B0A-28ED-3D928921E7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4658F-5266-DE7C-1CD4-C3BA6E7EDD0B}"/>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2928818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AE723-1E29-C75C-78AD-943D83BE56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73366E-2333-68E5-28A4-39856B83FF5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4EFE9B-AD5D-AC96-394B-D81314C6DFC5}"/>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5" name="Footer Placeholder 4">
            <a:extLst>
              <a:ext uri="{FF2B5EF4-FFF2-40B4-BE49-F238E27FC236}">
                <a16:creationId xmlns:a16="http://schemas.microsoft.com/office/drawing/2014/main" id="{EE5CC174-AF7B-DE65-5ED8-EFAF70B193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7233EB-0AC8-DDD4-BCB2-B2C4D19340EE}"/>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1755279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2E11C-0147-B10E-7826-F70A5C8F2A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2ED595-9DDB-B44B-7A4F-1FDEE469526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912B508-8AD8-E508-B931-7E163BF5CD36}"/>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5" name="Footer Placeholder 4">
            <a:extLst>
              <a:ext uri="{FF2B5EF4-FFF2-40B4-BE49-F238E27FC236}">
                <a16:creationId xmlns:a16="http://schemas.microsoft.com/office/drawing/2014/main" id="{32FD2E7E-D046-06E9-3F0D-DF2244692F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6719BA-9ADA-A68F-B5A6-289269D51943}"/>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2066148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363F9-24EC-11AB-C31D-ED55B9B895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C308AAE-E0DC-1829-11A1-81F5F539A5B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2BB54BC-5013-D337-6F66-ADEB434D0D4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BEB14-CB47-4A67-0C5F-95AE0BBDE4CC}"/>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6" name="Footer Placeholder 5">
            <a:extLst>
              <a:ext uri="{FF2B5EF4-FFF2-40B4-BE49-F238E27FC236}">
                <a16:creationId xmlns:a16="http://schemas.microsoft.com/office/drawing/2014/main" id="{678FA984-7FF3-9DD9-B0B5-E61CD23B91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AF087D-050C-75DA-16DB-1F9ABBF7B4C8}"/>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2943302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073B3-3315-D60E-8AD5-B5417F8947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D8339A6-D898-865B-083D-3960A2E52F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33977C-D456-4630-3CEC-1A3EB4B5CD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D0B8264-D5E7-FDF1-EC13-289AC9B6B0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E9911D-10AE-66CE-7774-DD21BCC4656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FD51342-09D0-19D0-5ECC-CDA2DD6D69DE}"/>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8" name="Footer Placeholder 7">
            <a:extLst>
              <a:ext uri="{FF2B5EF4-FFF2-40B4-BE49-F238E27FC236}">
                <a16:creationId xmlns:a16="http://schemas.microsoft.com/office/drawing/2014/main" id="{65DBFCD3-2550-6CDF-2A77-30C348A9CD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8C84EC-422C-4946-29B4-ABDEE63D1AE6}"/>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59585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942D0-07A6-CF55-B011-3E2D8F1FA6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83AF5F3-7470-693D-7CED-E739E6479F3A}"/>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4" name="Footer Placeholder 3">
            <a:extLst>
              <a:ext uri="{FF2B5EF4-FFF2-40B4-BE49-F238E27FC236}">
                <a16:creationId xmlns:a16="http://schemas.microsoft.com/office/drawing/2014/main" id="{5B38ED1D-CB90-D37F-067C-5EDCA5499E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14C6B1-C9D9-637D-EC77-C6B9D72C4D13}"/>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388490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ED1758-C013-3D45-0139-B79A79636394}"/>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3" name="Footer Placeholder 2">
            <a:extLst>
              <a:ext uri="{FF2B5EF4-FFF2-40B4-BE49-F238E27FC236}">
                <a16:creationId xmlns:a16="http://schemas.microsoft.com/office/drawing/2014/main" id="{B0B3E4A2-331B-DC25-DD69-B042FFC955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60E270-6AAE-7F3B-79CB-D701DB5886E7}"/>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38556851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43390-417C-5FE3-B50A-703DCF625D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9205ABA-A141-ADF4-72C5-F90933B587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67D118-0C18-9DE0-4A8F-A65C741572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9AE549-AD96-6495-F5B1-6DA40E85F966}"/>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6" name="Footer Placeholder 5">
            <a:extLst>
              <a:ext uri="{FF2B5EF4-FFF2-40B4-BE49-F238E27FC236}">
                <a16:creationId xmlns:a16="http://schemas.microsoft.com/office/drawing/2014/main" id="{BA698E62-183F-3A23-2A13-004AF74F6E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84051A-A064-C8B7-B248-BA2645741FF5}"/>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2582817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A3E61-AE8B-B52F-4E4E-AB235E09B7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333E0D-CD38-8FFB-B80B-06682A3ACF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F1280D-ED1D-EF8B-5131-77291A42D5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77349D-1DEC-E726-6B1E-59690399E785}"/>
              </a:ext>
            </a:extLst>
          </p:cNvPr>
          <p:cNvSpPr>
            <a:spLocks noGrp="1"/>
          </p:cNvSpPr>
          <p:nvPr>
            <p:ph type="dt" sz="half" idx="10"/>
          </p:nvPr>
        </p:nvSpPr>
        <p:spPr/>
        <p:txBody>
          <a:bodyPr/>
          <a:lstStyle/>
          <a:p>
            <a:fld id="{FCC1AB5C-B011-4D71-873F-2F5692EFAB23}" type="datetimeFigureOut">
              <a:rPr lang="en-US" smtClean="0"/>
              <a:t>1/14/2024</a:t>
            </a:fld>
            <a:endParaRPr lang="en-US"/>
          </a:p>
        </p:txBody>
      </p:sp>
      <p:sp>
        <p:nvSpPr>
          <p:cNvPr id="6" name="Footer Placeholder 5">
            <a:extLst>
              <a:ext uri="{FF2B5EF4-FFF2-40B4-BE49-F238E27FC236}">
                <a16:creationId xmlns:a16="http://schemas.microsoft.com/office/drawing/2014/main" id="{188A591A-FEA7-E1BD-5023-BB36372BAE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1A6D6D-7F11-9B2C-88D4-F5D66DDFD964}"/>
              </a:ext>
            </a:extLst>
          </p:cNvPr>
          <p:cNvSpPr>
            <a:spLocks noGrp="1"/>
          </p:cNvSpPr>
          <p:nvPr>
            <p:ph type="sldNum" sz="quarter" idx="12"/>
          </p:nvPr>
        </p:nvSpPr>
        <p:spPr/>
        <p:txBody>
          <a:bodyPr/>
          <a:lstStyle/>
          <a:p>
            <a:fld id="{4923462C-E1DD-49BB-A969-C46D463E11A7}" type="slidenum">
              <a:rPr lang="en-US" smtClean="0"/>
              <a:t>‹#›</a:t>
            </a:fld>
            <a:endParaRPr lang="en-US"/>
          </a:p>
        </p:txBody>
      </p:sp>
    </p:spTree>
    <p:extLst>
      <p:ext uri="{BB962C8B-B14F-4D97-AF65-F5344CB8AC3E}">
        <p14:creationId xmlns:p14="http://schemas.microsoft.com/office/powerpoint/2010/main" val="3155435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75000"/>
            <a:lum/>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5BDB28-7D4F-281E-171A-8555055593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305E19E-B4F8-1474-F01F-C5251A7C8A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DFC84F-741A-9EB9-6789-B6AA07CAC1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CC1AB5C-B011-4D71-873F-2F5692EFAB23}" type="datetimeFigureOut">
              <a:rPr lang="en-US" smtClean="0"/>
              <a:t>1/14/2024</a:t>
            </a:fld>
            <a:endParaRPr lang="en-US"/>
          </a:p>
        </p:txBody>
      </p:sp>
      <p:sp>
        <p:nvSpPr>
          <p:cNvPr id="5" name="Footer Placeholder 4">
            <a:extLst>
              <a:ext uri="{FF2B5EF4-FFF2-40B4-BE49-F238E27FC236}">
                <a16:creationId xmlns:a16="http://schemas.microsoft.com/office/drawing/2014/main" id="{557F0D3D-A990-5C9C-9C39-B6CC6ECC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76DB770-97BE-7478-97E2-BBDA417C9E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923462C-E1DD-49BB-A969-C46D463E11A7}" type="slidenum">
              <a:rPr lang="en-US" smtClean="0"/>
              <a:t>‹#›</a:t>
            </a:fld>
            <a:endParaRPr lang="en-US"/>
          </a:p>
        </p:txBody>
      </p:sp>
    </p:spTree>
    <p:extLst>
      <p:ext uri="{BB962C8B-B14F-4D97-AF65-F5344CB8AC3E}">
        <p14:creationId xmlns:p14="http://schemas.microsoft.com/office/powerpoint/2010/main" val="18361031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67D88-7A7D-58CA-1FE6-3777FE6180BD}"/>
              </a:ext>
            </a:extLst>
          </p:cNvPr>
          <p:cNvSpPr>
            <a:spLocks noGrp="1"/>
          </p:cNvSpPr>
          <p:nvPr>
            <p:ph type="ctrTitle"/>
          </p:nvPr>
        </p:nvSpPr>
        <p:spPr/>
        <p:txBody>
          <a:bodyPr/>
          <a:lstStyle/>
          <a:p>
            <a:r>
              <a:rPr lang="en-US" dirty="0">
                <a:solidFill>
                  <a:srgbClr val="FFFF00"/>
                </a:solidFill>
              </a:rPr>
              <a:t>Catan®: The Harbor Analysis</a:t>
            </a:r>
          </a:p>
        </p:txBody>
      </p:sp>
      <p:sp>
        <p:nvSpPr>
          <p:cNvPr id="3" name="Subtitle 2">
            <a:extLst>
              <a:ext uri="{FF2B5EF4-FFF2-40B4-BE49-F238E27FC236}">
                <a16:creationId xmlns:a16="http://schemas.microsoft.com/office/drawing/2014/main" id="{034B924E-9C9D-B2B9-438B-F76C3B3B2C75}"/>
              </a:ext>
            </a:extLst>
          </p:cNvPr>
          <p:cNvSpPr>
            <a:spLocks noGrp="1"/>
          </p:cNvSpPr>
          <p:nvPr>
            <p:ph type="subTitle" idx="1"/>
          </p:nvPr>
        </p:nvSpPr>
        <p:spPr/>
        <p:txBody>
          <a:bodyPr/>
          <a:lstStyle/>
          <a:p>
            <a:r>
              <a:rPr lang="en-US" dirty="0"/>
              <a:t>Machine Learning and Data Science</a:t>
            </a:r>
          </a:p>
        </p:txBody>
      </p:sp>
    </p:spTree>
    <p:extLst>
      <p:ext uri="{BB962C8B-B14F-4D97-AF65-F5344CB8AC3E}">
        <p14:creationId xmlns:p14="http://schemas.microsoft.com/office/powerpoint/2010/main" val="853881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omputer&#10;&#10;Description automatically generated">
            <a:extLst>
              <a:ext uri="{FF2B5EF4-FFF2-40B4-BE49-F238E27FC236}">
                <a16:creationId xmlns:a16="http://schemas.microsoft.com/office/drawing/2014/main" id="{C7885215-67AB-9B27-C542-79796ED386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0657" y="1521072"/>
            <a:ext cx="5251213" cy="5121753"/>
          </a:xfrm>
          <a:prstGeom prst="rect">
            <a:avLst/>
          </a:prstGeom>
        </p:spPr>
      </p:pic>
      <p:sp>
        <p:nvSpPr>
          <p:cNvPr id="2" name="Title 1">
            <a:extLst>
              <a:ext uri="{FF2B5EF4-FFF2-40B4-BE49-F238E27FC236}">
                <a16:creationId xmlns:a16="http://schemas.microsoft.com/office/drawing/2014/main" id="{F36E7A26-42B0-6490-5278-105772EDD114}"/>
              </a:ext>
            </a:extLst>
          </p:cNvPr>
          <p:cNvSpPr>
            <a:spLocks noGrp="1"/>
          </p:cNvSpPr>
          <p:nvPr>
            <p:ph type="title"/>
          </p:nvPr>
        </p:nvSpPr>
        <p:spPr/>
        <p:txBody>
          <a:bodyPr/>
          <a:lstStyle/>
          <a:p>
            <a:pPr algn="ctr"/>
            <a:r>
              <a:rPr lang="en-US" dirty="0">
                <a:solidFill>
                  <a:srgbClr val="FFFF00"/>
                </a:solidFill>
              </a:rPr>
              <a:t>Data Analysis</a:t>
            </a:r>
          </a:p>
        </p:txBody>
      </p:sp>
      <p:pic>
        <p:nvPicPr>
          <p:cNvPr id="5" name="Content Placeholder 4" descr="A screenshot of a computer&#10;&#10;Description automatically generated">
            <a:extLst>
              <a:ext uri="{FF2B5EF4-FFF2-40B4-BE49-F238E27FC236}">
                <a16:creationId xmlns:a16="http://schemas.microsoft.com/office/drawing/2014/main" id="{82719F00-F695-FF27-C650-9D8B464C604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600657" y="1505193"/>
            <a:ext cx="4990685" cy="5153513"/>
          </a:xfrm>
        </p:spPr>
      </p:pic>
    </p:spTree>
    <p:extLst>
      <p:ext uri="{BB962C8B-B14F-4D97-AF65-F5344CB8AC3E}">
        <p14:creationId xmlns:p14="http://schemas.microsoft.com/office/powerpoint/2010/main" val="3596580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C7204-EA42-FB21-0F49-543EFE4F154C}"/>
              </a:ext>
            </a:extLst>
          </p:cNvPr>
          <p:cNvSpPr>
            <a:spLocks noGrp="1"/>
          </p:cNvSpPr>
          <p:nvPr>
            <p:ph type="title"/>
          </p:nvPr>
        </p:nvSpPr>
        <p:spPr/>
        <p:txBody>
          <a:bodyPr/>
          <a:lstStyle/>
          <a:p>
            <a:pPr algn="ctr"/>
            <a:r>
              <a:rPr lang="en-US" dirty="0">
                <a:solidFill>
                  <a:srgbClr val="FFFF00"/>
                </a:solidFill>
              </a:rPr>
              <a:t>Final Result</a:t>
            </a:r>
          </a:p>
        </p:txBody>
      </p:sp>
      <p:pic>
        <p:nvPicPr>
          <p:cNvPr id="5" name="Content Placeholder 4" descr="A graph of different colored circles&#10;&#10;Description automatically generated">
            <a:extLst>
              <a:ext uri="{FF2B5EF4-FFF2-40B4-BE49-F238E27FC236}">
                <a16:creationId xmlns:a16="http://schemas.microsoft.com/office/drawing/2014/main" id="{8AAD44EA-F5D8-FF55-CD42-510F6BADD02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96685" y="1409368"/>
            <a:ext cx="5798630" cy="4351338"/>
          </a:xfrm>
        </p:spPr>
      </p:pic>
      <p:sp>
        <p:nvSpPr>
          <p:cNvPr id="6" name="TextBox 5">
            <a:extLst>
              <a:ext uri="{FF2B5EF4-FFF2-40B4-BE49-F238E27FC236}">
                <a16:creationId xmlns:a16="http://schemas.microsoft.com/office/drawing/2014/main" id="{5F5C7F38-AEA8-C4E6-EE18-F1DD1073D11F}"/>
              </a:ext>
            </a:extLst>
          </p:cNvPr>
          <p:cNvSpPr txBox="1"/>
          <p:nvPr/>
        </p:nvSpPr>
        <p:spPr>
          <a:xfrm>
            <a:off x="4313321" y="5919537"/>
            <a:ext cx="3892216" cy="369332"/>
          </a:xfrm>
          <a:prstGeom prst="rect">
            <a:avLst/>
          </a:prstGeom>
          <a:noFill/>
        </p:spPr>
        <p:txBody>
          <a:bodyPr wrap="square" rtlCol="0">
            <a:spAutoFit/>
          </a:bodyPr>
          <a:lstStyle/>
          <a:p>
            <a:r>
              <a:rPr lang="en-US" dirty="0"/>
              <a:t>Centroid: (9.09 score, 1.3 harbor)</a:t>
            </a:r>
          </a:p>
        </p:txBody>
      </p:sp>
    </p:spTree>
    <p:extLst>
      <p:ext uri="{BB962C8B-B14F-4D97-AF65-F5344CB8AC3E}">
        <p14:creationId xmlns:p14="http://schemas.microsoft.com/office/powerpoint/2010/main" val="1354710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67C7F-1C17-A624-1F7F-58A8618CD359}"/>
              </a:ext>
            </a:extLst>
          </p:cNvPr>
          <p:cNvSpPr>
            <a:spLocks noGrp="1"/>
          </p:cNvSpPr>
          <p:nvPr>
            <p:ph type="title"/>
          </p:nvPr>
        </p:nvSpPr>
        <p:spPr/>
        <p:txBody>
          <a:bodyPr>
            <a:normAutofit/>
          </a:bodyPr>
          <a:lstStyle/>
          <a:p>
            <a:pPr algn="ctr"/>
            <a:r>
              <a:rPr lang="en-US" sz="3600" dirty="0">
                <a:solidFill>
                  <a:srgbClr val="FFFF00"/>
                </a:solidFill>
              </a:rPr>
              <a:t>Psychological explanation: Social Exchange Theory</a:t>
            </a:r>
          </a:p>
        </p:txBody>
      </p:sp>
      <p:sp>
        <p:nvSpPr>
          <p:cNvPr id="3" name="Content Placeholder 2">
            <a:extLst>
              <a:ext uri="{FF2B5EF4-FFF2-40B4-BE49-F238E27FC236}">
                <a16:creationId xmlns:a16="http://schemas.microsoft.com/office/drawing/2014/main" id="{48A22B40-A168-7C48-58F1-AAEFA9CAEDF7}"/>
              </a:ext>
            </a:extLst>
          </p:cNvPr>
          <p:cNvSpPr>
            <a:spLocks noGrp="1"/>
          </p:cNvSpPr>
          <p:nvPr>
            <p:ph idx="1"/>
          </p:nvPr>
        </p:nvSpPr>
        <p:spPr/>
        <p:txBody>
          <a:bodyPr>
            <a:normAutofit/>
          </a:bodyPr>
          <a:lstStyle/>
          <a:p>
            <a:pPr marL="0" indent="0" algn="ctr">
              <a:buNone/>
            </a:pPr>
            <a:r>
              <a:rPr lang="en-US" sz="3600" dirty="0"/>
              <a:t>People will only have reciprocated altruism in hopes they get something out of it. When you get to “end game”, trading will diminish due to playing to win for themselves while reducing chances for other players to win. So, its important to have a harbor(s) to support the “end game” trading fall off. </a:t>
            </a:r>
          </a:p>
        </p:txBody>
      </p:sp>
    </p:spTree>
    <p:extLst>
      <p:ext uri="{BB962C8B-B14F-4D97-AF65-F5344CB8AC3E}">
        <p14:creationId xmlns:p14="http://schemas.microsoft.com/office/powerpoint/2010/main" val="1983389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9ED7E-7857-C715-8346-AB588EBE1693}"/>
              </a:ext>
            </a:extLst>
          </p:cNvPr>
          <p:cNvSpPr>
            <a:spLocks noGrp="1"/>
          </p:cNvSpPr>
          <p:nvPr>
            <p:ph type="title"/>
          </p:nvPr>
        </p:nvSpPr>
        <p:spPr/>
        <p:txBody>
          <a:bodyPr>
            <a:normAutofit/>
          </a:bodyPr>
          <a:lstStyle/>
          <a:p>
            <a:pPr algn="ctr"/>
            <a:r>
              <a:rPr lang="en-US" sz="3600" dirty="0">
                <a:solidFill>
                  <a:srgbClr val="FFFF00"/>
                </a:solidFill>
              </a:rPr>
              <a:t>How is this different from what is currently out there?</a:t>
            </a:r>
          </a:p>
        </p:txBody>
      </p:sp>
      <p:sp>
        <p:nvSpPr>
          <p:cNvPr id="3" name="Content Placeholder 2">
            <a:extLst>
              <a:ext uri="{FF2B5EF4-FFF2-40B4-BE49-F238E27FC236}">
                <a16:creationId xmlns:a16="http://schemas.microsoft.com/office/drawing/2014/main" id="{0127FC3A-3E92-0229-45DC-0FF71464EBFB}"/>
              </a:ext>
            </a:extLst>
          </p:cNvPr>
          <p:cNvSpPr>
            <a:spLocks noGrp="1"/>
          </p:cNvSpPr>
          <p:nvPr>
            <p:ph idx="1"/>
          </p:nvPr>
        </p:nvSpPr>
        <p:spPr>
          <a:xfrm>
            <a:off x="838200" y="2937125"/>
            <a:ext cx="10515600" cy="983749"/>
          </a:xfrm>
        </p:spPr>
        <p:txBody>
          <a:bodyPr>
            <a:noAutofit/>
          </a:bodyPr>
          <a:lstStyle/>
          <a:p>
            <a:pPr marL="0" indent="0" algn="ctr">
              <a:buNone/>
            </a:pPr>
            <a:r>
              <a:rPr lang="en-US" sz="3600" dirty="0"/>
              <a:t>I have not a seen a source where they have rigorously analysis harbor advantage to winning  </a:t>
            </a:r>
          </a:p>
        </p:txBody>
      </p:sp>
    </p:spTree>
    <p:extLst>
      <p:ext uri="{BB962C8B-B14F-4D97-AF65-F5344CB8AC3E}">
        <p14:creationId xmlns:p14="http://schemas.microsoft.com/office/powerpoint/2010/main" val="2317931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AEFB7-DDEF-7855-2F60-036A32CE9296}"/>
              </a:ext>
            </a:extLst>
          </p:cNvPr>
          <p:cNvSpPr>
            <a:spLocks noGrp="1"/>
          </p:cNvSpPr>
          <p:nvPr>
            <p:ph type="title"/>
          </p:nvPr>
        </p:nvSpPr>
        <p:spPr/>
        <p:txBody>
          <a:bodyPr/>
          <a:lstStyle/>
          <a:p>
            <a:pPr algn="ctr"/>
            <a:r>
              <a:rPr lang="en-US" dirty="0">
                <a:solidFill>
                  <a:srgbClr val="FFFF00"/>
                </a:solidFill>
              </a:rPr>
              <a:t>Limitations</a:t>
            </a:r>
          </a:p>
        </p:txBody>
      </p:sp>
      <p:sp>
        <p:nvSpPr>
          <p:cNvPr id="3" name="Content Placeholder 2">
            <a:extLst>
              <a:ext uri="{FF2B5EF4-FFF2-40B4-BE49-F238E27FC236}">
                <a16:creationId xmlns:a16="http://schemas.microsoft.com/office/drawing/2014/main" id="{D713DB22-5C9B-4976-0FB7-6E3314A2E244}"/>
              </a:ext>
            </a:extLst>
          </p:cNvPr>
          <p:cNvSpPr>
            <a:spLocks noGrp="1"/>
          </p:cNvSpPr>
          <p:nvPr>
            <p:ph idx="1"/>
          </p:nvPr>
        </p:nvSpPr>
        <p:spPr/>
        <p:txBody>
          <a:bodyPr/>
          <a:lstStyle/>
          <a:p>
            <a:r>
              <a:rPr lang="en-US" sz="4400" dirty="0"/>
              <a:t>Is it any harbor or is it a specific type</a:t>
            </a:r>
          </a:p>
          <a:p>
            <a:r>
              <a:rPr lang="en-US" sz="4400" dirty="0"/>
              <a:t>Is it a random occurrence to have a harbor just by limited settlement placements</a:t>
            </a:r>
          </a:p>
          <a:p>
            <a:endParaRPr lang="en-US" dirty="0"/>
          </a:p>
        </p:txBody>
      </p:sp>
    </p:spTree>
    <p:extLst>
      <p:ext uri="{BB962C8B-B14F-4D97-AF65-F5344CB8AC3E}">
        <p14:creationId xmlns:p14="http://schemas.microsoft.com/office/powerpoint/2010/main" val="19407666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7372B-E4DF-209B-918B-665CA07FAADE}"/>
              </a:ext>
            </a:extLst>
          </p:cNvPr>
          <p:cNvSpPr>
            <a:spLocks noGrp="1"/>
          </p:cNvSpPr>
          <p:nvPr>
            <p:ph type="title"/>
          </p:nvPr>
        </p:nvSpPr>
        <p:spPr>
          <a:xfrm>
            <a:off x="838200" y="2766218"/>
            <a:ext cx="10515600" cy="1325563"/>
          </a:xfrm>
        </p:spPr>
        <p:txBody>
          <a:bodyPr/>
          <a:lstStyle/>
          <a:p>
            <a:pPr algn="ctr"/>
            <a:r>
              <a:rPr lang="en-US" dirty="0">
                <a:solidFill>
                  <a:srgbClr val="FFFF00"/>
                </a:solidFill>
              </a:rPr>
              <a:t>Thank You!</a:t>
            </a:r>
          </a:p>
        </p:txBody>
      </p:sp>
    </p:spTree>
    <p:extLst>
      <p:ext uri="{BB962C8B-B14F-4D97-AF65-F5344CB8AC3E}">
        <p14:creationId xmlns:p14="http://schemas.microsoft.com/office/powerpoint/2010/main" val="812586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4772-DA03-6E3C-1567-ACA6CB36D25E}"/>
              </a:ext>
            </a:extLst>
          </p:cNvPr>
          <p:cNvSpPr>
            <a:spLocks noGrp="1"/>
          </p:cNvSpPr>
          <p:nvPr>
            <p:ph type="title"/>
          </p:nvPr>
        </p:nvSpPr>
        <p:spPr/>
        <p:txBody>
          <a:bodyPr/>
          <a:lstStyle/>
          <a:p>
            <a:pPr algn="ctr"/>
            <a:r>
              <a:rPr lang="en-US" dirty="0">
                <a:solidFill>
                  <a:srgbClr val="FFFF00"/>
                </a:solidFill>
              </a:rPr>
              <a:t>Introduction</a:t>
            </a:r>
          </a:p>
        </p:txBody>
      </p:sp>
      <p:sp>
        <p:nvSpPr>
          <p:cNvPr id="3" name="Content Placeholder 2">
            <a:extLst>
              <a:ext uri="{FF2B5EF4-FFF2-40B4-BE49-F238E27FC236}">
                <a16:creationId xmlns:a16="http://schemas.microsoft.com/office/drawing/2014/main" id="{888F7A8D-8689-0ED4-779F-597A2C1A919C}"/>
              </a:ext>
            </a:extLst>
          </p:cNvPr>
          <p:cNvSpPr>
            <a:spLocks noGrp="1"/>
          </p:cNvSpPr>
          <p:nvPr>
            <p:ph idx="1"/>
          </p:nvPr>
        </p:nvSpPr>
        <p:spPr/>
        <p:txBody>
          <a:bodyPr>
            <a:normAutofit/>
          </a:bodyPr>
          <a:lstStyle/>
          <a:p>
            <a:pPr marL="0" indent="0" algn="ctr">
              <a:buNone/>
            </a:pPr>
            <a:r>
              <a:rPr lang="en-US" dirty="0"/>
              <a:t>Shawzub Raza, Wayne State University 5</a:t>
            </a:r>
            <a:r>
              <a:rPr lang="en-US" baseline="30000" dirty="0"/>
              <a:t>th</a:t>
            </a:r>
            <a:r>
              <a:rPr lang="en-US" dirty="0"/>
              <a:t> year</a:t>
            </a:r>
          </a:p>
          <a:p>
            <a:pPr marL="0" indent="0" algn="ctr">
              <a:buNone/>
            </a:pPr>
            <a:endParaRPr lang="en-US" dirty="0"/>
          </a:p>
          <a:p>
            <a:pPr marL="0" indent="0" algn="ctr">
              <a:buNone/>
            </a:pPr>
            <a:r>
              <a:rPr lang="en-US" dirty="0"/>
              <a:t>Biomedical Physics, Mathematics, and Psychology B.S</a:t>
            </a:r>
          </a:p>
          <a:p>
            <a:pPr marL="0" indent="0" algn="ctr">
              <a:buNone/>
            </a:pPr>
            <a:endParaRPr lang="en-US" dirty="0"/>
          </a:p>
          <a:p>
            <a:pPr marL="0" indent="0" algn="ctr">
              <a:buNone/>
            </a:pPr>
            <a:r>
              <a:rPr lang="en-US" dirty="0"/>
              <a:t>I used Python to code this data which I am familiar with</a:t>
            </a:r>
          </a:p>
          <a:p>
            <a:pPr marL="0" indent="0" algn="ctr">
              <a:buNone/>
            </a:pPr>
            <a:endParaRPr lang="en-US" dirty="0"/>
          </a:p>
          <a:p>
            <a:pPr marL="0" indent="0" algn="ctr">
              <a:buNone/>
            </a:pPr>
            <a:r>
              <a:rPr lang="en-US" dirty="0"/>
              <a:t>I also used SQL and </a:t>
            </a:r>
            <a:r>
              <a:rPr lang="en-US" dirty="0" err="1"/>
              <a:t>Skilearn</a:t>
            </a:r>
            <a:r>
              <a:rPr lang="en-US" dirty="0"/>
              <a:t> (ML) for the first time</a:t>
            </a:r>
          </a:p>
        </p:txBody>
      </p:sp>
    </p:spTree>
    <p:extLst>
      <p:ext uri="{BB962C8B-B14F-4D97-AF65-F5344CB8AC3E}">
        <p14:creationId xmlns:p14="http://schemas.microsoft.com/office/powerpoint/2010/main" val="12839667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20A0A-81F3-8E83-EC8D-CF9D1D8256F2}"/>
              </a:ext>
            </a:extLst>
          </p:cNvPr>
          <p:cNvSpPr>
            <a:spLocks noGrp="1"/>
          </p:cNvSpPr>
          <p:nvPr>
            <p:ph type="title"/>
          </p:nvPr>
        </p:nvSpPr>
        <p:spPr/>
        <p:txBody>
          <a:bodyPr/>
          <a:lstStyle/>
          <a:p>
            <a:pPr algn="ctr"/>
            <a:r>
              <a:rPr lang="en-US" dirty="0">
                <a:solidFill>
                  <a:srgbClr val="FFFF00"/>
                </a:solidFill>
              </a:rPr>
              <a:t>What is Catan®</a:t>
            </a:r>
          </a:p>
        </p:txBody>
      </p:sp>
      <p:sp>
        <p:nvSpPr>
          <p:cNvPr id="3" name="Content Placeholder 2">
            <a:extLst>
              <a:ext uri="{FF2B5EF4-FFF2-40B4-BE49-F238E27FC236}">
                <a16:creationId xmlns:a16="http://schemas.microsoft.com/office/drawing/2014/main" id="{26489D83-D84A-5A44-84EF-62A52C0B8B40}"/>
              </a:ext>
            </a:extLst>
          </p:cNvPr>
          <p:cNvSpPr>
            <a:spLocks noGrp="1"/>
          </p:cNvSpPr>
          <p:nvPr>
            <p:ph idx="1"/>
          </p:nvPr>
        </p:nvSpPr>
        <p:spPr/>
        <p:txBody>
          <a:bodyPr>
            <a:normAutofit lnSpcReduction="10000"/>
          </a:bodyPr>
          <a:lstStyle/>
          <a:p>
            <a:r>
              <a:rPr lang="en-US" sz="3600" dirty="0"/>
              <a:t>A 1-4 player-based board game</a:t>
            </a:r>
          </a:p>
          <a:p>
            <a:r>
              <a:rPr lang="en-US" sz="3600" dirty="0"/>
              <a:t>Players take roles of settlers who build settlements and holdings to get resources or trade with players or harbors</a:t>
            </a:r>
          </a:p>
          <a:p>
            <a:r>
              <a:rPr lang="en-US" sz="3600" dirty="0"/>
              <a:t>For players to win they need to obtain 10 victory points via cards and buildings</a:t>
            </a:r>
          </a:p>
          <a:p>
            <a:r>
              <a:rPr lang="en-US" sz="3600" dirty="0"/>
              <a:t>Getting resources and trading are essential to obtaining victory points</a:t>
            </a:r>
          </a:p>
          <a:p>
            <a:endParaRPr lang="en-US" dirty="0"/>
          </a:p>
          <a:p>
            <a:endParaRPr lang="en-US" dirty="0"/>
          </a:p>
        </p:txBody>
      </p:sp>
    </p:spTree>
    <p:extLst>
      <p:ext uri="{BB962C8B-B14F-4D97-AF65-F5344CB8AC3E}">
        <p14:creationId xmlns:p14="http://schemas.microsoft.com/office/powerpoint/2010/main" val="1721867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B9762-4F82-C521-4A97-57E4EB324AC5}"/>
              </a:ext>
            </a:extLst>
          </p:cNvPr>
          <p:cNvSpPr>
            <a:spLocks noGrp="1"/>
          </p:cNvSpPr>
          <p:nvPr>
            <p:ph type="title"/>
          </p:nvPr>
        </p:nvSpPr>
        <p:spPr/>
        <p:txBody>
          <a:bodyPr/>
          <a:lstStyle/>
          <a:p>
            <a:pPr algn="ctr"/>
            <a:r>
              <a:rPr lang="en-US" dirty="0">
                <a:solidFill>
                  <a:srgbClr val="FFFF00"/>
                </a:solidFill>
              </a:rPr>
              <a:t>How do you play Catan®</a:t>
            </a:r>
          </a:p>
        </p:txBody>
      </p:sp>
      <p:pic>
        <p:nvPicPr>
          <p:cNvPr id="5" name="Content Placeholder 4" descr="A board game on a table&#10;&#10;Description automatically generated">
            <a:extLst>
              <a:ext uri="{FF2B5EF4-FFF2-40B4-BE49-F238E27FC236}">
                <a16:creationId xmlns:a16="http://schemas.microsoft.com/office/drawing/2014/main" id="{FC3ADB42-22D0-02F8-3B82-C4449C14C58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95108" y="1690688"/>
            <a:ext cx="5801784" cy="4351338"/>
          </a:xfrm>
        </p:spPr>
      </p:pic>
    </p:spTree>
    <p:extLst>
      <p:ext uri="{BB962C8B-B14F-4D97-AF65-F5344CB8AC3E}">
        <p14:creationId xmlns:p14="http://schemas.microsoft.com/office/powerpoint/2010/main" val="39359315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7FC9-5AB6-D7C8-7A92-200C54DF3AE7}"/>
              </a:ext>
            </a:extLst>
          </p:cNvPr>
          <p:cNvSpPr>
            <a:spLocks noGrp="1"/>
          </p:cNvSpPr>
          <p:nvPr>
            <p:ph type="title"/>
          </p:nvPr>
        </p:nvSpPr>
        <p:spPr/>
        <p:txBody>
          <a:bodyPr/>
          <a:lstStyle/>
          <a:p>
            <a:pPr algn="ctr"/>
            <a:r>
              <a:rPr lang="en-US" dirty="0">
                <a:solidFill>
                  <a:srgbClr val="FFFF00"/>
                </a:solidFill>
              </a:rPr>
              <a:t>Problem Statement</a:t>
            </a:r>
          </a:p>
        </p:txBody>
      </p:sp>
      <p:sp>
        <p:nvSpPr>
          <p:cNvPr id="3" name="Content Placeholder 2">
            <a:extLst>
              <a:ext uri="{FF2B5EF4-FFF2-40B4-BE49-F238E27FC236}">
                <a16:creationId xmlns:a16="http://schemas.microsoft.com/office/drawing/2014/main" id="{15A70A6B-53AC-A4A9-8F04-A2A743BC7975}"/>
              </a:ext>
            </a:extLst>
          </p:cNvPr>
          <p:cNvSpPr>
            <a:spLocks noGrp="1"/>
          </p:cNvSpPr>
          <p:nvPr>
            <p:ph idx="1"/>
          </p:nvPr>
        </p:nvSpPr>
        <p:spPr/>
        <p:txBody>
          <a:bodyPr>
            <a:normAutofit/>
          </a:bodyPr>
          <a:lstStyle/>
          <a:p>
            <a:pPr marL="0" indent="0" algn="ctr">
              <a:buNone/>
            </a:pPr>
            <a:endParaRPr lang="en-US" sz="5400" dirty="0"/>
          </a:p>
          <a:p>
            <a:pPr marL="0" indent="0" algn="ctr">
              <a:buNone/>
            </a:pPr>
            <a:r>
              <a:rPr lang="en-US" sz="5400" dirty="0"/>
              <a:t>How many harbors lead to a winning strategy ?</a:t>
            </a:r>
          </a:p>
        </p:txBody>
      </p:sp>
    </p:spTree>
    <p:extLst>
      <p:ext uri="{BB962C8B-B14F-4D97-AF65-F5344CB8AC3E}">
        <p14:creationId xmlns:p14="http://schemas.microsoft.com/office/powerpoint/2010/main" val="2853944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73D88-191F-D559-94F2-0D53A8F804E9}"/>
              </a:ext>
            </a:extLst>
          </p:cNvPr>
          <p:cNvSpPr>
            <a:spLocks noGrp="1"/>
          </p:cNvSpPr>
          <p:nvPr>
            <p:ph type="title"/>
          </p:nvPr>
        </p:nvSpPr>
        <p:spPr/>
        <p:txBody>
          <a:bodyPr>
            <a:normAutofit/>
          </a:bodyPr>
          <a:lstStyle/>
          <a:p>
            <a:pPr algn="ctr"/>
            <a:r>
              <a:rPr lang="en-US" sz="3200" b="0" i="0" u="none" strike="noStrike" dirty="0">
                <a:solidFill>
                  <a:srgbClr val="FFFF00"/>
                </a:solidFill>
                <a:effectLst/>
                <a:latin typeface="Open Sans" panose="020F0502020204030204" pitchFamily="34" charset="0"/>
              </a:rPr>
              <a:t>Product/Hack</a:t>
            </a:r>
            <a:endParaRPr lang="en-US" sz="3200" dirty="0">
              <a:solidFill>
                <a:srgbClr val="FFFF00"/>
              </a:solidFill>
            </a:endParaRPr>
          </a:p>
        </p:txBody>
      </p:sp>
      <p:sp>
        <p:nvSpPr>
          <p:cNvPr id="3" name="Content Placeholder 2">
            <a:extLst>
              <a:ext uri="{FF2B5EF4-FFF2-40B4-BE49-F238E27FC236}">
                <a16:creationId xmlns:a16="http://schemas.microsoft.com/office/drawing/2014/main" id="{9B88FE5B-4EF6-FF57-5702-3D9E3F5992DD}"/>
              </a:ext>
            </a:extLst>
          </p:cNvPr>
          <p:cNvSpPr>
            <a:spLocks noGrp="1"/>
          </p:cNvSpPr>
          <p:nvPr>
            <p:ph idx="1"/>
          </p:nvPr>
        </p:nvSpPr>
        <p:spPr/>
        <p:txBody>
          <a:bodyPr/>
          <a:lstStyle/>
          <a:p>
            <a:pPr marL="0" indent="0" algn="ctr">
              <a:buNone/>
            </a:pPr>
            <a:r>
              <a:rPr lang="en-US" dirty="0"/>
              <a:t>I used a combination of SQL and Python to generate and analysis the data to my problem statement</a:t>
            </a:r>
          </a:p>
          <a:p>
            <a:pPr marL="0" indent="0" algn="ctr">
              <a:buNone/>
            </a:pPr>
            <a:endParaRPr lang="en-US" dirty="0"/>
          </a:p>
          <a:p>
            <a:pPr marL="0" indent="0" algn="ctr">
              <a:buNone/>
            </a:pPr>
            <a:r>
              <a:rPr lang="en-US" dirty="0"/>
              <a:t>SQL Cleaned and generated the CSV files to use for data analysis</a:t>
            </a:r>
          </a:p>
          <a:p>
            <a:pPr marL="0" indent="0" algn="ctr">
              <a:buNone/>
            </a:pPr>
            <a:endParaRPr lang="en-US" dirty="0"/>
          </a:p>
          <a:p>
            <a:pPr marL="0" indent="0" algn="ctr">
              <a:buNone/>
            </a:pPr>
            <a:r>
              <a:rPr lang="en-US" dirty="0"/>
              <a:t>Python was used to run data analysis using ski-learn to obtain a K- mean</a:t>
            </a:r>
          </a:p>
        </p:txBody>
      </p:sp>
    </p:spTree>
    <p:extLst>
      <p:ext uri="{BB962C8B-B14F-4D97-AF65-F5344CB8AC3E}">
        <p14:creationId xmlns:p14="http://schemas.microsoft.com/office/powerpoint/2010/main" val="1509323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4A897-07BE-F861-5A30-18B0822567CE}"/>
              </a:ext>
            </a:extLst>
          </p:cNvPr>
          <p:cNvSpPr>
            <a:spLocks noGrp="1"/>
          </p:cNvSpPr>
          <p:nvPr>
            <p:ph type="title"/>
          </p:nvPr>
        </p:nvSpPr>
        <p:spPr/>
        <p:txBody>
          <a:bodyPr/>
          <a:lstStyle/>
          <a:p>
            <a:pPr algn="ctr"/>
            <a:r>
              <a:rPr lang="en-US" dirty="0">
                <a:solidFill>
                  <a:srgbClr val="FFFF00"/>
                </a:solidFill>
              </a:rPr>
              <a:t>Data retrieval</a:t>
            </a:r>
          </a:p>
        </p:txBody>
      </p:sp>
      <p:pic>
        <p:nvPicPr>
          <p:cNvPr id="5" name="Content Placeholder 4" descr="A screenshot of a computer&#10;&#10;Description automatically generated">
            <a:extLst>
              <a:ext uri="{FF2B5EF4-FFF2-40B4-BE49-F238E27FC236}">
                <a16:creationId xmlns:a16="http://schemas.microsoft.com/office/drawing/2014/main" id="{D91428CE-1E9A-CA92-3A5D-0B627F57C5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9037" y="1723345"/>
            <a:ext cx="9153926" cy="4351338"/>
          </a:xfrm>
        </p:spPr>
      </p:pic>
    </p:spTree>
    <p:extLst>
      <p:ext uri="{BB962C8B-B14F-4D97-AF65-F5344CB8AC3E}">
        <p14:creationId xmlns:p14="http://schemas.microsoft.com/office/powerpoint/2010/main" val="14806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screenshot of a computer&#10;&#10;Description automatically generated">
            <a:extLst>
              <a:ext uri="{FF2B5EF4-FFF2-40B4-BE49-F238E27FC236}">
                <a16:creationId xmlns:a16="http://schemas.microsoft.com/office/drawing/2014/main" id="{4DF70A06-3397-ED8A-832F-E5C8D067E3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698" y="1426569"/>
            <a:ext cx="10515598" cy="5309136"/>
          </a:xfrm>
          <a:prstGeom prst="rect">
            <a:avLst/>
          </a:prstGeom>
        </p:spPr>
      </p:pic>
      <p:pic>
        <p:nvPicPr>
          <p:cNvPr id="11" name="Picture 10" descr="A computer screen with a white screen&#10;&#10;Description automatically generated">
            <a:extLst>
              <a:ext uri="{FF2B5EF4-FFF2-40B4-BE49-F238E27FC236}">
                <a16:creationId xmlns:a16="http://schemas.microsoft.com/office/drawing/2014/main" id="{059574F6-7104-7AE0-5DF0-7147DCA389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698" y="1426569"/>
            <a:ext cx="10515598" cy="5185492"/>
          </a:xfrm>
          <a:prstGeom prst="rect">
            <a:avLst/>
          </a:prstGeom>
        </p:spPr>
      </p:pic>
      <p:sp>
        <p:nvSpPr>
          <p:cNvPr id="2" name="Title 1">
            <a:extLst>
              <a:ext uri="{FF2B5EF4-FFF2-40B4-BE49-F238E27FC236}">
                <a16:creationId xmlns:a16="http://schemas.microsoft.com/office/drawing/2014/main" id="{4F206FC6-C4E6-74CB-E345-1F5F58B82921}"/>
              </a:ext>
            </a:extLst>
          </p:cNvPr>
          <p:cNvSpPr>
            <a:spLocks noGrp="1"/>
          </p:cNvSpPr>
          <p:nvPr>
            <p:ph type="title"/>
          </p:nvPr>
        </p:nvSpPr>
        <p:spPr/>
        <p:txBody>
          <a:bodyPr/>
          <a:lstStyle/>
          <a:p>
            <a:pPr algn="ctr"/>
            <a:r>
              <a:rPr lang="en-US" dirty="0">
                <a:solidFill>
                  <a:srgbClr val="FFFF00"/>
                </a:solidFill>
              </a:rPr>
              <a:t>Data Querying/Cleaning</a:t>
            </a:r>
          </a:p>
        </p:txBody>
      </p:sp>
      <p:pic>
        <p:nvPicPr>
          <p:cNvPr id="9" name="Content Placeholder 8" descr="A screenshot of a computer">
            <a:extLst>
              <a:ext uri="{FF2B5EF4-FFF2-40B4-BE49-F238E27FC236}">
                <a16:creationId xmlns:a16="http://schemas.microsoft.com/office/drawing/2014/main" id="{83D582D5-72EA-DFE6-836A-9A68F10A1635}"/>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84697" y="1432038"/>
            <a:ext cx="10515599" cy="5185492"/>
          </a:xfrm>
        </p:spPr>
      </p:pic>
    </p:spTree>
    <p:extLst>
      <p:ext uri="{BB962C8B-B14F-4D97-AF65-F5344CB8AC3E}">
        <p14:creationId xmlns:p14="http://schemas.microsoft.com/office/powerpoint/2010/main" val="121503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5A484-6DF1-41AD-3F96-75D2D460879C}"/>
              </a:ext>
            </a:extLst>
          </p:cNvPr>
          <p:cNvSpPr>
            <a:spLocks noGrp="1"/>
          </p:cNvSpPr>
          <p:nvPr>
            <p:ph type="title"/>
          </p:nvPr>
        </p:nvSpPr>
        <p:spPr/>
        <p:txBody>
          <a:bodyPr/>
          <a:lstStyle/>
          <a:p>
            <a:pPr algn="ctr"/>
            <a:r>
              <a:rPr lang="en-US" dirty="0">
                <a:solidFill>
                  <a:srgbClr val="FFFF00"/>
                </a:solidFill>
              </a:rPr>
              <a:t>What is a K-mean and Why use it</a:t>
            </a:r>
          </a:p>
        </p:txBody>
      </p:sp>
      <p:pic>
        <p:nvPicPr>
          <p:cNvPr id="5" name="Content Placeholder 4" descr="A diagram of a number of dots">
            <a:extLst>
              <a:ext uri="{FF2B5EF4-FFF2-40B4-BE49-F238E27FC236}">
                <a16:creationId xmlns:a16="http://schemas.microsoft.com/office/drawing/2014/main" id="{B6261DEE-0339-8F17-68B2-CB736400308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07485" y="1862614"/>
            <a:ext cx="4177029" cy="3132772"/>
          </a:xfrm>
        </p:spPr>
      </p:pic>
      <p:pic>
        <p:nvPicPr>
          <p:cNvPr id="7" name="Picture 6" descr="A graph with colorful circles&#10;&#10;Description automatically generated">
            <a:extLst>
              <a:ext uri="{FF2B5EF4-FFF2-40B4-BE49-F238E27FC236}">
                <a16:creationId xmlns:a16="http://schemas.microsoft.com/office/drawing/2014/main" id="{35E99A6F-A9A7-EAA3-377E-E94EC3C83D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7485" y="1862615"/>
            <a:ext cx="4177029" cy="3132772"/>
          </a:xfrm>
          <a:prstGeom prst="rect">
            <a:avLst/>
          </a:prstGeom>
        </p:spPr>
      </p:pic>
    </p:spTree>
    <p:extLst>
      <p:ext uri="{BB962C8B-B14F-4D97-AF65-F5344CB8AC3E}">
        <p14:creationId xmlns:p14="http://schemas.microsoft.com/office/powerpoint/2010/main" val="4164440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nodeType="clickEffect">
                                  <p:stCondLst>
                                    <p:cond delay="0"/>
                                  </p:stCondLst>
                                  <p:childTnLst>
                                    <p:animEffect transition="out" filter="barn(inVertical)">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660ACE9F88B2846B3C5FACDBA913A0F" ma:contentTypeVersion="15" ma:contentTypeDescription="Create a new document." ma:contentTypeScope="" ma:versionID="b41e27966263199cfd9fe64d18b82704">
  <xsd:schema xmlns:xsd="http://www.w3.org/2001/XMLSchema" xmlns:xs="http://www.w3.org/2001/XMLSchema" xmlns:p="http://schemas.microsoft.com/office/2006/metadata/properties" xmlns:ns3="a78831bd-fe7a-4ff1-815c-c6459d76a2ab" xmlns:ns4="73383f5f-b4d6-4d7b-9891-4760eac4f131" targetNamespace="http://schemas.microsoft.com/office/2006/metadata/properties" ma:root="true" ma:fieldsID="7e57a88305f9058179e06cbc04abbeff" ns3:_="" ns4:_="">
    <xsd:import namespace="a78831bd-fe7a-4ff1-815c-c6459d76a2ab"/>
    <xsd:import namespace="73383f5f-b4d6-4d7b-9891-4760eac4f131"/>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ServiceLocation" minOccurs="0"/>
                <xsd:element ref="ns3:MediaServiceObjectDetectorVersion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78831bd-fe7a-4ff1-815c-c6459d76a2a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3383f5f-b4d6-4d7b-9891-4760eac4f13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a78831bd-fe7a-4ff1-815c-c6459d76a2ab" xsi:nil="true"/>
  </documentManagement>
</p:properties>
</file>

<file path=customXml/itemProps1.xml><?xml version="1.0" encoding="utf-8"?>
<ds:datastoreItem xmlns:ds="http://schemas.openxmlformats.org/officeDocument/2006/customXml" ds:itemID="{1683A861-A87F-467C-B4CB-743502B9A15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78831bd-fe7a-4ff1-815c-c6459d76a2ab"/>
    <ds:schemaRef ds:uri="73383f5f-b4d6-4d7b-9891-4760eac4f13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5018F2D-FED0-4BE0-B4E6-0A68289B5FFF}">
  <ds:schemaRefs>
    <ds:schemaRef ds:uri="http://schemas.microsoft.com/sharepoint/v3/contenttype/forms"/>
  </ds:schemaRefs>
</ds:datastoreItem>
</file>

<file path=customXml/itemProps3.xml><?xml version="1.0" encoding="utf-8"?>
<ds:datastoreItem xmlns:ds="http://schemas.openxmlformats.org/officeDocument/2006/customXml" ds:itemID="{C66CB910-280C-4610-8A50-0AA03080217B}">
  <ds:schemaRefs>
    <ds:schemaRef ds:uri="a78831bd-fe7a-4ff1-815c-c6459d76a2ab"/>
    <ds:schemaRef ds:uri="http://purl.org/dc/elements/1.1/"/>
    <ds:schemaRef ds:uri="http://purl.org/dc/dcmitype/"/>
    <ds:schemaRef ds:uri="http://schemas.microsoft.com/office/2006/documentManagement/types"/>
    <ds:schemaRef ds:uri="http://purl.org/dc/terms/"/>
    <ds:schemaRef ds:uri="http://schemas.microsoft.com/office/2006/metadata/properties"/>
    <ds:schemaRef ds:uri="http://schemas.microsoft.com/office/infopath/2007/PartnerControls"/>
    <ds:schemaRef ds:uri="http://schemas.openxmlformats.org/package/2006/metadata/core-properties"/>
    <ds:schemaRef ds:uri="73383f5f-b4d6-4d7b-9891-4760eac4f131"/>
    <ds:schemaRef ds:uri="http://www.w3.org/XML/1998/namespace"/>
  </ds:schemaRefs>
</ds:datastoreItem>
</file>

<file path=docMetadata/LabelInfo.xml><?xml version="1.0" encoding="utf-8"?>
<clbl:labelList xmlns:clbl="http://schemas.microsoft.com/office/2020/mipLabelMetadata">
  <clbl:label id="{80fca5a3-d932-4e91-ae1b-aa101b240885}" enabled="1" method="Privileged" siteId="{e51cdec9-811d-471d-bbe6-dd3d8d54c28b}" contentBits="0" removed="0"/>
</clbl:labelList>
</file>

<file path=docProps/app.xml><?xml version="1.0" encoding="utf-8"?>
<Properties xmlns="http://schemas.openxmlformats.org/officeDocument/2006/extended-properties" xmlns:vt="http://schemas.openxmlformats.org/officeDocument/2006/docPropsVTypes">
  <TotalTime>93</TotalTime>
  <Words>323</Words>
  <Application>Microsoft Office PowerPoint</Application>
  <PresentationFormat>Widescreen</PresentationFormat>
  <Paragraphs>39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Aptos Display</vt:lpstr>
      <vt:lpstr>Arial</vt:lpstr>
      <vt:lpstr>Open Sans</vt:lpstr>
      <vt:lpstr>Office Theme</vt:lpstr>
      <vt:lpstr>Catan®: The Harbor Analysis</vt:lpstr>
      <vt:lpstr>Introduction</vt:lpstr>
      <vt:lpstr>What is Catan®</vt:lpstr>
      <vt:lpstr>How do you play Catan®</vt:lpstr>
      <vt:lpstr>Problem Statement</vt:lpstr>
      <vt:lpstr>Product/Hack</vt:lpstr>
      <vt:lpstr>Data retrieval</vt:lpstr>
      <vt:lpstr>Data Querying/Cleaning</vt:lpstr>
      <vt:lpstr>What is a K-mean and Why use it</vt:lpstr>
      <vt:lpstr>Data Analysis</vt:lpstr>
      <vt:lpstr>Final Result</vt:lpstr>
      <vt:lpstr>Psychological explanation: Social Exchange Theory</vt:lpstr>
      <vt:lpstr>How is this different from what is currently out there?</vt:lpstr>
      <vt:lpstr>Limitations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Catan®: The Harbor Analysis</dc:title>
  <dc:creator>Syed Raza</dc:creator>
  <cp:lastModifiedBy>Syed Raza</cp:lastModifiedBy>
  <cp:revision>1</cp:revision>
  <dcterms:created xsi:type="dcterms:W3CDTF">2024-01-14T13:59:15Z</dcterms:created>
  <dcterms:modified xsi:type="dcterms:W3CDTF">2024-01-14T15:33:00Z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0x0101004660ACE9F88B2846B3C5FACDBA913A0F</vt:lpwstr>
  </property>
</Properties>
</file>

<file path=docProps/thumbnail.jpeg>
</file>